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4"/>
  </p:handout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2" r:id="rId14"/>
    <p:sldId id="269" r:id="rId15"/>
    <p:sldId id="271" r:id="rId16"/>
    <p:sldId id="272" r:id="rId17"/>
    <p:sldId id="273" r:id="rId18"/>
    <p:sldId id="274" r:id="rId19"/>
    <p:sldId id="275" r:id="rId20"/>
    <p:sldId id="276" r:id="rId21"/>
    <p:sldId id="279" r:id="rId22"/>
    <p:sldId id="280" r:id="rId23"/>
    <p:sldId id="277" r:id="rId24"/>
    <p:sldId id="278" r:id="rId25"/>
    <p:sldId id="286" r:id="rId26"/>
    <p:sldId id="281" r:id="rId27"/>
    <p:sldId id="283" r:id="rId28"/>
    <p:sldId id="284" r:id="rId29"/>
    <p:sldId id="282" r:id="rId30"/>
    <p:sldId id="285" r:id="rId31"/>
    <p:sldId id="287" r:id="rId32"/>
    <p:sldId id="288" r:id="rId33"/>
  </p:sldIdLst>
  <p:sldSz cx="12192000" cy="6858000"/>
  <p:notesSz cx="9223375" cy="7004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46" d="100"/>
          <a:sy n="46" d="100"/>
        </p:scale>
        <p:origin x="48"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1419"/>
          </a:xfrm>
          <a:prstGeom prst="rect">
            <a:avLst/>
          </a:prstGeom>
        </p:spPr>
        <p:txBody>
          <a:bodyPr vert="horz" lIns="92720" tIns="46360" rIns="92720" bIns="46360" rtlCol="0"/>
          <a:lstStyle>
            <a:lvl1pPr algn="l">
              <a:defRPr sz="1200"/>
            </a:lvl1pPr>
          </a:lstStyle>
          <a:p>
            <a:endParaRPr lang="en-US"/>
          </a:p>
        </p:txBody>
      </p:sp>
      <p:sp>
        <p:nvSpPr>
          <p:cNvPr id="3" name="Date Placeholder 2"/>
          <p:cNvSpPr>
            <a:spLocks noGrp="1"/>
          </p:cNvSpPr>
          <p:nvPr>
            <p:ph type="dt" sz="quarter" idx="1"/>
          </p:nvPr>
        </p:nvSpPr>
        <p:spPr>
          <a:xfrm>
            <a:off x="5224445" y="0"/>
            <a:ext cx="3996796" cy="351419"/>
          </a:xfrm>
          <a:prstGeom prst="rect">
            <a:avLst/>
          </a:prstGeom>
        </p:spPr>
        <p:txBody>
          <a:bodyPr vert="horz" lIns="92720" tIns="46360" rIns="92720" bIns="46360" rtlCol="0"/>
          <a:lstStyle>
            <a:lvl1pPr algn="r">
              <a:defRPr sz="1200"/>
            </a:lvl1pPr>
          </a:lstStyle>
          <a:p>
            <a:fld id="{18DDCAE9-2908-45A1-9504-B4004567B93F}" type="datetimeFigureOut">
              <a:rPr lang="en-US" smtClean="0"/>
              <a:t>8/14/2017</a:t>
            </a:fld>
            <a:endParaRPr lang="en-US"/>
          </a:p>
        </p:txBody>
      </p:sp>
      <p:sp>
        <p:nvSpPr>
          <p:cNvPr id="4" name="Footer Placeholder 3"/>
          <p:cNvSpPr>
            <a:spLocks noGrp="1"/>
          </p:cNvSpPr>
          <p:nvPr>
            <p:ph type="ftr" sz="quarter" idx="2"/>
          </p:nvPr>
        </p:nvSpPr>
        <p:spPr>
          <a:xfrm>
            <a:off x="0" y="6652632"/>
            <a:ext cx="3996796" cy="351418"/>
          </a:xfrm>
          <a:prstGeom prst="rect">
            <a:avLst/>
          </a:prstGeom>
        </p:spPr>
        <p:txBody>
          <a:bodyPr vert="horz" lIns="92720" tIns="46360" rIns="92720" bIns="46360" rtlCol="0" anchor="b"/>
          <a:lstStyle>
            <a:lvl1pPr algn="l">
              <a:defRPr sz="1200"/>
            </a:lvl1pPr>
          </a:lstStyle>
          <a:p>
            <a:endParaRPr lang="en-US"/>
          </a:p>
        </p:txBody>
      </p:sp>
      <p:sp>
        <p:nvSpPr>
          <p:cNvPr id="5" name="Slide Number Placeholder 4"/>
          <p:cNvSpPr>
            <a:spLocks noGrp="1"/>
          </p:cNvSpPr>
          <p:nvPr>
            <p:ph type="sldNum" sz="quarter" idx="3"/>
          </p:nvPr>
        </p:nvSpPr>
        <p:spPr>
          <a:xfrm>
            <a:off x="5224445" y="6652632"/>
            <a:ext cx="3996796" cy="351418"/>
          </a:xfrm>
          <a:prstGeom prst="rect">
            <a:avLst/>
          </a:prstGeom>
        </p:spPr>
        <p:txBody>
          <a:bodyPr vert="horz" lIns="92720" tIns="46360" rIns="92720" bIns="46360" rtlCol="0" anchor="b"/>
          <a:lstStyle>
            <a:lvl1pPr algn="r">
              <a:defRPr sz="1200"/>
            </a:lvl1pPr>
          </a:lstStyle>
          <a:p>
            <a:fld id="{E83664F4-94E6-46BB-8E19-EF21C73D0AFD}" type="slidenum">
              <a:rPr lang="en-US" smtClean="0"/>
              <a:t>‹#›</a:t>
            </a:fld>
            <a:endParaRPr lang="en-US"/>
          </a:p>
        </p:txBody>
      </p:sp>
    </p:spTree>
    <p:extLst>
      <p:ext uri="{BB962C8B-B14F-4D97-AF65-F5344CB8AC3E}">
        <p14:creationId xmlns:p14="http://schemas.microsoft.com/office/powerpoint/2010/main" val="1277878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8/14/2017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I. Constitutional </a:t>
            </a:r>
            <a:r>
              <a:rPr lang="en-US" dirty="0"/>
              <a:t>Convention (1787</a:t>
            </a:r>
            <a:r>
              <a:rPr lang="en-US" dirty="0" smtClean="0"/>
              <a:t>):</a:t>
            </a:r>
            <a:endParaRPr lang="en-US" dirty="0"/>
          </a:p>
        </p:txBody>
      </p:sp>
      <p:sp>
        <p:nvSpPr>
          <p:cNvPr id="5" name="Content Placeholder 4"/>
          <p:cNvSpPr>
            <a:spLocks noGrp="1"/>
          </p:cNvSpPr>
          <p:nvPr>
            <p:ph idx="1"/>
          </p:nvPr>
        </p:nvSpPr>
        <p:spPr>
          <a:xfrm>
            <a:off x="634701" y="1825625"/>
            <a:ext cx="11187953" cy="4351338"/>
          </a:xfrm>
        </p:spPr>
        <p:txBody>
          <a:bodyPr/>
          <a:lstStyle/>
          <a:p>
            <a:pPr lvl="0">
              <a:buFont typeface="Century Gothic" panose="020B0502020202020204" pitchFamily="34" charset="0"/>
              <a:buChar char="-"/>
            </a:pPr>
            <a:r>
              <a:rPr lang="en-US" dirty="0"/>
              <a:t>Closed (not open to public) meeting between the delegates (representatives) from the 13 states.</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Delegates planned to amend (change) The Articles of Confederation.</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27508370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 </a:t>
            </a:r>
            <a:r>
              <a:rPr lang="en-US" dirty="0"/>
              <a:t>Solution = The Great Compromise</a:t>
            </a:r>
            <a:r>
              <a:rPr lang="en-US" dirty="0" smtClean="0"/>
              <a:t>:</a:t>
            </a:r>
            <a:endParaRPr lang="en-US" dirty="0"/>
          </a:p>
        </p:txBody>
      </p:sp>
      <p:sp>
        <p:nvSpPr>
          <p:cNvPr id="3" name="Content Placeholder 2"/>
          <p:cNvSpPr>
            <a:spLocks noGrp="1"/>
          </p:cNvSpPr>
          <p:nvPr>
            <p:ph idx="1"/>
          </p:nvPr>
        </p:nvSpPr>
        <p:spPr>
          <a:xfrm>
            <a:off x="753035" y="1825625"/>
            <a:ext cx="10600765" cy="4351338"/>
          </a:xfrm>
        </p:spPr>
        <p:txBody>
          <a:bodyPr/>
          <a:lstStyle/>
          <a:p>
            <a:pPr lvl="0">
              <a:buFont typeface="Century Gothic" panose="020B0502020202020204" pitchFamily="34" charset="0"/>
              <a:buChar char="-"/>
            </a:pPr>
            <a:r>
              <a:rPr lang="en-US" dirty="0" smtClean="0"/>
              <a:t>Used </a:t>
            </a:r>
            <a:r>
              <a:rPr lang="en-US" dirty="0"/>
              <a:t>parts of both the Virginia &amp; New Jersey Plan.</a:t>
            </a:r>
          </a:p>
          <a:p>
            <a:pPr lvl="0">
              <a:buFont typeface="Century Gothic" panose="020B0502020202020204" pitchFamily="34" charset="0"/>
              <a:buChar char="-"/>
            </a:pPr>
            <a:r>
              <a:rPr lang="en-US" dirty="0"/>
              <a:t>Set up a bicameral (two-house) legislature. </a:t>
            </a:r>
          </a:p>
          <a:p>
            <a:pPr lvl="0">
              <a:buFont typeface="Century Gothic" panose="020B0502020202020204" pitchFamily="34" charset="0"/>
              <a:buChar char="-"/>
            </a:pPr>
            <a:r>
              <a:rPr lang="en-US" dirty="0"/>
              <a:t>Proposed by Richard Sherman of Connecticut.</a:t>
            </a:r>
          </a:p>
          <a:p>
            <a:endParaRPr lang="en-US" dirty="0"/>
          </a:p>
        </p:txBody>
      </p:sp>
    </p:spTree>
    <p:extLst>
      <p:ext uri="{BB962C8B-B14F-4D97-AF65-F5344CB8AC3E}">
        <p14:creationId xmlns:p14="http://schemas.microsoft.com/office/powerpoint/2010/main" val="1839744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Results</a:t>
            </a:r>
            <a:r>
              <a:rPr lang="en-US" dirty="0" smtClean="0"/>
              <a:t>:</a:t>
            </a:r>
            <a:endParaRPr lang="en-US" dirty="0"/>
          </a:p>
        </p:txBody>
      </p:sp>
      <p:sp>
        <p:nvSpPr>
          <p:cNvPr id="5" name="Content Placeholder 4"/>
          <p:cNvSpPr>
            <a:spLocks noGrp="1"/>
          </p:cNvSpPr>
          <p:nvPr>
            <p:ph sz="half" idx="1"/>
          </p:nvPr>
        </p:nvSpPr>
        <p:spPr>
          <a:xfrm>
            <a:off x="516367" y="1825625"/>
            <a:ext cx="5628850" cy="2950770"/>
          </a:xfrm>
        </p:spPr>
        <p:txBody>
          <a:bodyPr/>
          <a:lstStyle/>
          <a:p>
            <a:pPr marL="0" indent="0">
              <a:buNone/>
            </a:pPr>
            <a:r>
              <a:rPr lang="en-US" dirty="0"/>
              <a:t>Senate (small states</a:t>
            </a:r>
            <a:r>
              <a:rPr lang="en-US" dirty="0" smtClean="0"/>
              <a:t>):</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5981252" y="1825625"/>
            <a:ext cx="6078069" cy="3101377"/>
          </a:xfrm>
        </p:spPr>
        <p:txBody>
          <a:bodyPr/>
          <a:lstStyle/>
          <a:p>
            <a:pPr marL="0" indent="0">
              <a:buNone/>
            </a:pPr>
            <a:r>
              <a:rPr lang="en-US" dirty="0"/>
              <a:t>House of Representatives (large states</a:t>
            </a:r>
            <a:r>
              <a:rPr lang="en-US" dirty="0" smtClean="0"/>
              <a:t>):</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648059" y="5163670"/>
            <a:ext cx="10994316" cy="1384995"/>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Problem of how to organize Congress was solved.</a:t>
            </a:r>
          </a:p>
          <a:p>
            <a:pPr marL="457200" lvl="0" indent="-457200">
              <a:buFont typeface="Wingdings" panose="05000000000000000000" pitchFamily="2" charset="2"/>
              <a:buChar char="Ø"/>
            </a:pPr>
            <a:r>
              <a:rPr lang="en-US" sz="2800" dirty="0"/>
              <a:t>The Great Compromise satisfied both large &amp; small states.</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4053045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1723539"/>
              </p:ext>
            </p:extLst>
          </p:nvPr>
        </p:nvGraphicFramePr>
        <p:xfrm>
          <a:off x="-10804" y="504713"/>
          <a:ext cx="12274602" cy="5939118"/>
        </p:xfrm>
        <a:graphic>
          <a:graphicData uri="http://schemas.openxmlformats.org/presentationml/2006/ole">
            <mc:AlternateContent xmlns:mc="http://schemas.openxmlformats.org/markup-compatibility/2006">
              <mc:Choice xmlns:v="urn:schemas-microsoft-com:vml" Requires="v">
                <p:oleObj spid="_x0000_s7203" name="Photo Editor Photo" r:id="rId3" imgW="12552381" imgH="5038095" progId="MSPhotoEd.3">
                  <p:embed/>
                </p:oleObj>
              </mc:Choice>
              <mc:Fallback>
                <p:oleObj name="Photo Editor Photo" r:id="rId3" imgW="12552381" imgH="50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4" y="504713"/>
                        <a:ext cx="12274602" cy="5939118"/>
                      </a:xfrm>
                      <a:prstGeom prst="rect">
                        <a:avLst/>
                      </a:prstGeom>
                      <a:noFill/>
                      <a:ln>
                        <a:noFill/>
                      </a:ln>
                      <a:effectLst/>
                    </p:spPr>
                  </p:pic>
                </p:oleObj>
              </mc:Fallback>
            </mc:AlternateContent>
          </a:graphicData>
        </a:graphic>
      </p:graphicFrame>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1" y="138953"/>
            <a:ext cx="12223311" cy="54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55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g.chogger.com/c/87M8Q/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503"/>
            <a:ext cx="12227804" cy="4523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chogger.com/c/YOIHG/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8" y="953293"/>
            <a:ext cx="12293246" cy="454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684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Slavery:</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Some delegates from northern states wanted to abolish (end) the slave trade and slavery.</a:t>
            </a:r>
          </a:p>
          <a:p>
            <a:pPr lvl="0">
              <a:buFont typeface="Century Gothic" panose="020B0502020202020204" pitchFamily="34" charset="0"/>
              <a:buChar char="-"/>
            </a:pPr>
            <a:r>
              <a:rPr lang="en-US" dirty="0"/>
              <a:t>Many delegates from southern states threatened to leave the union if the slave trade or slavery were abolished in the U.S.</a:t>
            </a:r>
          </a:p>
          <a:p>
            <a:endParaRPr lang="en-US" dirty="0"/>
          </a:p>
        </p:txBody>
      </p:sp>
    </p:spTree>
    <p:extLst>
      <p:ext uri="{BB962C8B-B14F-4D97-AF65-F5344CB8AC3E}">
        <p14:creationId xmlns:p14="http://schemas.microsoft.com/office/powerpoint/2010/main" val="825350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63" y="623944"/>
            <a:ext cx="11467651" cy="5553019"/>
          </a:xfrm>
        </p:spPr>
        <p:txBody>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The slave trade would not be discussed in Congress until 1808.</a:t>
            </a:r>
          </a:p>
          <a:p>
            <a:pPr marL="971550" lvl="1" indent="-514350">
              <a:buFont typeface="+mj-lt"/>
              <a:buAutoNum type="alphaLcPeriod"/>
            </a:pPr>
            <a:r>
              <a:rPr lang="en-US" sz="3200" dirty="0"/>
              <a:t>A $10 tax would be placed on the importation of each slave.</a:t>
            </a:r>
          </a:p>
          <a:p>
            <a:pPr marL="971550" lvl="1" indent="-514350">
              <a:buFont typeface="+mj-lt"/>
              <a:buAutoNum type="alphaLcPeriod"/>
            </a:pPr>
            <a:r>
              <a:rPr lang="en-US" sz="3200" dirty="0"/>
              <a:t>Runaway slaves would be returned to a state of slavery</a:t>
            </a:r>
            <a:r>
              <a:rPr lang="en-US" sz="3200" dirty="0" smtClean="0"/>
              <a:t>.</a:t>
            </a:r>
          </a:p>
          <a:p>
            <a:pPr marL="457200" lvl="1" indent="0">
              <a:buNone/>
            </a:pPr>
            <a:endParaRPr lang="en-US" sz="3200" dirty="0" smtClean="0"/>
          </a:p>
          <a:p>
            <a:pPr marL="457200" lvl="1" indent="0">
              <a:buNone/>
            </a:pPr>
            <a:r>
              <a:rPr lang="en-US" sz="3200" dirty="0" smtClean="0"/>
              <a:t>*Slavery was formally abolished with the ratification of the 13</a:t>
            </a:r>
            <a:r>
              <a:rPr lang="en-US" sz="3200" baseline="30000" dirty="0" smtClean="0"/>
              <a:t>th</a:t>
            </a:r>
            <a:r>
              <a:rPr lang="en-US" sz="3200" dirty="0" smtClean="0"/>
              <a:t> Amendment (1865).</a:t>
            </a:r>
            <a:endParaRPr lang="en-US" sz="3200" dirty="0"/>
          </a:p>
          <a:p>
            <a:endParaRPr lang="en-US" dirty="0"/>
          </a:p>
        </p:txBody>
      </p:sp>
    </p:spTree>
    <p:extLst>
      <p:ext uri="{BB962C8B-B14F-4D97-AF65-F5344CB8AC3E}">
        <p14:creationId xmlns:p14="http://schemas.microsoft.com/office/powerpoint/2010/main" val="22955892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699" y="398033"/>
            <a:ext cx="11790381" cy="5778930"/>
          </a:xfrm>
        </p:spPr>
        <p:txBody>
          <a:bodyPr>
            <a:normAutofit/>
          </a:bodyPr>
          <a:lstStyle/>
          <a:p>
            <a:pPr marL="0" indent="0">
              <a:buNone/>
            </a:pPr>
            <a:r>
              <a:rPr lang="en-US" sz="4000" dirty="0" smtClean="0"/>
              <a:t>“The </a:t>
            </a:r>
            <a:r>
              <a:rPr lang="en-US" sz="4000" dirty="0"/>
              <a:t>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a:t>
            </a:r>
            <a:r>
              <a:rPr lang="en-US" sz="4000" dirty="0" smtClean="0"/>
              <a:t>Person”.</a:t>
            </a:r>
            <a:endParaRPr lang="en-US" sz="4000" dirty="0"/>
          </a:p>
        </p:txBody>
      </p:sp>
    </p:spTree>
    <p:extLst>
      <p:ext uri="{BB962C8B-B14F-4D97-AF65-F5344CB8AC3E}">
        <p14:creationId xmlns:p14="http://schemas.microsoft.com/office/powerpoint/2010/main" val="14344224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63" y="387276"/>
            <a:ext cx="10891221" cy="5585292"/>
          </a:xfrm>
        </p:spPr>
        <p:txBody>
          <a:bodyPr>
            <a:normAutofit/>
          </a:bodyPr>
          <a:lstStyle/>
          <a:p>
            <a:pPr marL="0" indent="0">
              <a:buNone/>
            </a:pPr>
            <a:r>
              <a:rPr lang="en-US" sz="3600" dirty="0" smtClean="0"/>
              <a:t>“No </a:t>
            </a:r>
            <a:r>
              <a:rPr lang="en-US" sz="3600" dirty="0"/>
              <a:t>Person held to Service or </a:t>
            </a:r>
            <a:r>
              <a:rPr lang="en-US" sz="3600" dirty="0" err="1"/>
              <a:t>Labour</a:t>
            </a:r>
            <a:r>
              <a:rPr lang="en-US" sz="3600" dirty="0"/>
              <a:t> in one State, under the Laws thereof, escaping into another, shall, in Consequence of any Law or Regulation therein, be discharged from such Service or </a:t>
            </a:r>
            <a:r>
              <a:rPr lang="en-US" sz="3600" dirty="0" err="1"/>
              <a:t>Labour</a:t>
            </a:r>
            <a:r>
              <a:rPr lang="en-US" sz="3600" dirty="0"/>
              <a:t>, but shall be delivered up on Claim of the Party to whom such Service or </a:t>
            </a:r>
            <a:r>
              <a:rPr lang="en-US" sz="3600" dirty="0" err="1"/>
              <a:t>Labour</a:t>
            </a:r>
            <a:r>
              <a:rPr lang="en-US" sz="3600" dirty="0"/>
              <a:t> may be </a:t>
            </a:r>
            <a:r>
              <a:rPr lang="en-US" sz="3600" dirty="0" smtClean="0"/>
              <a:t>due”.</a:t>
            </a:r>
            <a:endParaRPr lang="en-US" sz="3600" dirty="0"/>
          </a:p>
        </p:txBody>
      </p:sp>
    </p:spTree>
    <p:extLst>
      <p:ext uri="{BB962C8B-B14F-4D97-AF65-F5344CB8AC3E}">
        <p14:creationId xmlns:p14="http://schemas.microsoft.com/office/powerpoint/2010/main" val="174384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7334" cy="1325563"/>
          </a:xfrm>
        </p:spPr>
        <p:txBody>
          <a:bodyPr>
            <a:normAutofit fontScale="90000"/>
          </a:bodyPr>
          <a:lstStyle/>
          <a:p>
            <a:pPr lvl="0"/>
            <a:r>
              <a:rPr lang="en-US" dirty="0" smtClean="0"/>
              <a:t>3. </a:t>
            </a:r>
            <a:r>
              <a:rPr lang="en-US" dirty="0"/>
              <a:t>Representation of the Slave Population</a:t>
            </a:r>
            <a:r>
              <a:rPr lang="en-US" dirty="0" smtClean="0"/>
              <a:t>:</a:t>
            </a:r>
            <a:endParaRPr lang="en-US" dirty="0"/>
          </a:p>
        </p:txBody>
      </p:sp>
      <p:sp>
        <p:nvSpPr>
          <p:cNvPr id="3" name="Content Placeholder 2"/>
          <p:cNvSpPr>
            <a:spLocks noGrp="1"/>
          </p:cNvSpPr>
          <p:nvPr>
            <p:ph idx="1"/>
          </p:nvPr>
        </p:nvSpPr>
        <p:spPr>
          <a:xfrm>
            <a:off x="559397" y="1312432"/>
            <a:ext cx="11349317" cy="5195943"/>
          </a:xfrm>
        </p:spPr>
        <p:txBody>
          <a:bodyPr>
            <a:normAutofit/>
          </a:bodyPr>
          <a:lstStyle/>
          <a:p>
            <a:pPr lvl="0">
              <a:buFont typeface="Century Gothic" panose="020B0502020202020204" pitchFamily="34" charset="0"/>
              <a:buChar char="-"/>
            </a:pPr>
            <a:r>
              <a:rPr lang="en-US" dirty="0"/>
              <a:t>Southern states wanted to count their slave population toward representation.</a:t>
            </a:r>
          </a:p>
          <a:p>
            <a:pPr lvl="0">
              <a:buFont typeface="Century Gothic" panose="020B0502020202020204" pitchFamily="34" charset="0"/>
              <a:buChar char="-"/>
            </a:pPr>
            <a:r>
              <a:rPr lang="en-US" dirty="0"/>
              <a:t>Southern states would get more delegates in The House of Representatives &amp; have more electoral votes for the presidency.</a:t>
            </a:r>
          </a:p>
          <a:p>
            <a:pPr lvl="0">
              <a:buFont typeface="Century Gothic" panose="020B0502020202020204" pitchFamily="34" charset="0"/>
              <a:buChar char="-"/>
            </a:pPr>
            <a:r>
              <a:rPr lang="en-US" dirty="0"/>
              <a:t>Northern states did not want the slave population counted</a:t>
            </a:r>
            <a:r>
              <a:rPr lang="en-US" dirty="0" smtClean="0"/>
              <a:t>.</a:t>
            </a:r>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marL="0" indent="0">
              <a:buNone/>
            </a:pPr>
            <a:r>
              <a:rPr lang="en-US" dirty="0" smtClean="0"/>
              <a:t>*</a:t>
            </a:r>
            <a:r>
              <a:rPr lang="en-US" dirty="0"/>
              <a:t>Without the 3/5’s Compromise, Thomas Jefferson would not have won the election of 1800.</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715161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4"/>
          <p:cNvGraphicFramePr>
            <a:graphicFrameLocks noChangeAspect="1"/>
          </p:cNvGraphicFramePr>
          <p:nvPr>
            <p:extLst>
              <p:ext uri="{D42A27DB-BD31-4B8C-83A1-F6EECF244321}">
                <p14:modId xmlns:p14="http://schemas.microsoft.com/office/powerpoint/2010/main" val="856276818"/>
              </p:ext>
            </p:extLst>
          </p:nvPr>
        </p:nvGraphicFramePr>
        <p:xfrm>
          <a:off x="570154" y="0"/>
          <a:ext cx="11160163" cy="6882100"/>
        </p:xfrm>
        <a:graphic>
          <a:graphicData uri="http://schemas.openxmlformats.org/presentationml/2006/ole">
            <mc:AlternateContent xmlns:mc="http://schemas.openxmlformats.org/markup-compatibility/2006">
              <mc:Choice xmlns:v="urn:schemas-microsoft-com:vml" Requires="v">
                <p:oleObj spid="_x0000_s9240" name="Photo Editor Photo" r:id="rId3" imgW="5772956" imgH="3409524" progId="MSPhotoEd.3">
                  <p:embed/>
                </p:oleObj>
              </mc:Choice>
              <mc:Fallback>
                <p:oleObj name="Photo Editor Photo" r:id="rId3" imgW="5772956" imgH="34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4" y="0"/>
                        <a:ext cx="11160163" cy="68821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80179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http://upload.wikimedia.org/wikipedia/commons/d/dd/Independence_Hall_in_Philadelphia_by_Ferdinand_Richardt,_185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70" y="0"/>
            <a:ext cx="11730230" cy="66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265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a:t>
            </a:r>
            <a:r>
              <a:rPr lang="en-US" dirty="0"/>
              <a:t>Ratification of the Constitution</a:t>
            </a:r>
            <a:r>
              <a:rPr lang="en-US" dirty="0" smtClean="0"/>
              <a:t>:</a:t>
            </a:r>
            <a:endParaRPr lang="en-US" dirty="0"/>
          </a:p>
        </p:txBody>
      </p:sp>
      <p:sp>
        <p:nvSpPr>
          <p:cNvPr id="3" name="Content Placeholder 2"/>
          <p:cNvSpPr>
            <a:spLocks noGrp="1"/>
          </p:cNvSpPr>
          <p:nvPr>
            <p:ph idx="1"/>
          </p:nvPr>
        </p:nvSpPr>
        <p:spPr>
          <a:xfrm>
            <a:off x="537882" y="1825625"/>
            <a:ext cx="10815918" cy="4351338"/>
          </a:xfrm>
        </p:spPr>
        <p:txBody>
          <a:bodyPr/>
          <a:lstStyle/>
          <a:p>
            <a:pPr lvl="0">
              <a:buFont typeface="Century Gothic" panose="020B0502020202020204" pitchFamily="34" charset="0"/>
              <a:buChar char="-"/>
            </a:pPr>
            <a:r>
              <a:rPr lang="en-US" dirty="0"/>
              <a:t>ratification = approval, acceptance </a:t>
            </a:r>
          </a:p>
          <a:p>
            <a:pPr lvl="0">
              <a:buFont typeface="Century Gothic" panose="020B0502020202020204" pitchFamily="34" charset="0"/>
              <a:buChar char="-"/>
            </a:pPr>
            <a:r>
              <a:rPr lang="en-US" dirty="0"/>
              <a:t>9 of 13 states had to ratify (accept) the Constitution before it became law.</a:t>
            </a:r>
          </a:p>
          <a:p>
            <a:pPr marL="0" indent="0">
              <a:buNone/>
            </a:pPr>
            <a:r>
              <a:rPr lang="en-US" u="sng" dirty="0"/>
              <a:t>Result</a:t>
            </a:r>
            <a:r>
              <a:rPr lang="en-US" dirty="0"/>
              <a:t>:</a:t>
            </a:r>
          </a:p>
          <a:p>
            <a:pPr lvl="0">
              <a:buFont typeface="Wingdings" panose="05000000000000000000" pitchFamily="2" charset="2"/>
              <a:buChar char="Ø"/>
            </a:pPr>
            <a:r>
              <a:rPr lang="en-US" dirty="0"/>
              <a:t>Two groups fought over this issue (Federalists &amp; Anti-Federalists).</a:t>
            </a:r>
          </a:p>
          <a:p>
            <a:endParaRPr lang="en-US" dirty="0"/>
          </a:p>
        </p:txBody>
      </p:sp>
    </p:spTree>
    <p:extLst>
      <p:ext uri="{BB962C8B-B14F-4D97-AF65-F5344CB8AC3E}">
        <p14:creationId xmlns:p14="http://schemas.microsoft.com/office/powerpoint/2010/main" val="32488035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Anti-Federalists:</a:t>
            </a:r>
            <a:endParaRPr lang="en-US" dirty="0"/>
          </a:p>
        </p:txBody>
      </p:sp>
      <p:sp>
        <p:nvSpPr>
          <p:cNvPr id="3" name="Content Placeholder 2"/>
          <p:cNvSpPr>
            <a:spLocks noGrp="1"/>
          </p:cNvSpPr>
          <p:nvPr>
            <p:ph idx="1"/>
          </p:nvPr>
        </p:nvSpPr>
        <p:spPr>
          <a:xfrm>
            <a:off x="355003" y="1825625"/>
            <a:ext cx="11510682" cy="4351338"/>
          </a:xfrm>
        </p:spPr>
        <p:txBody>
          <a:bodyPr/>
          <a:lstStyle/>
          <a:p>
            <a:pPr lvl="0">
              <a:buFont typeface="Century Gothic" panose="020B0502020202020204" pitchFamily="34" charset="0"/>
              <a:buChar char="-"/>
            </a:pPr>
            <a:r>
              <a:rPr lang="en-US" dirty="0"/>
              <a:t>Opposed the new Constitution.</a:t>
            </a:r>
          </a:p>
          <a:p>
            <a:pPr lvl="0">
              <a:buFont typeface="Century Gothic" panose="020B0502020202020204" pitchFamily="34" charset="0"/>
              <a:buChar char="-"/>
            </a:pPr>
            <a:r>
              <a:rPr lang="en-US" dirty="0"/>
              <a:t>Believed the Constitution would create too strong a central (federal) government that would threaten individual freedom.</a:t>
            </a:r>
          </a:p>
          <a:p>
            <a:pPr lvl="0">
              <a:buFont typeface="Century Gothic" panose="020B0502020202020204" pitchFamily="34" charset="0"/>
              <a:buChar char="-"/>
            </a:pPr>
            <a:r>
              <a:rPr lang="en-US" dirty="0"/>
              <a:t>Wanted individual freedoms (Bill of Rights) to be outlined in the Constitution.</a:t>
            </a:r>
          </a:p>
          <a:p>
            <a:pPr lvl="0">
              <a:buFont typeface="Century Gothic" panose="020B0502020202020204" pitchFamily="34" charset="0"/>
              <a:buChar char="-"/>
            </a:pPr>
            <a:r>
              <a:rPr lang="en-US" dirty="0"/>
              <a:t>Anti-Federalists were supported by men like Patrick Henry, </a:t>
            </a:r>
            <a:r>
              <a:rPr lang="en-US" dirty="0" smtClean="0"/>
              <a:t>Samuel Adams, </a:t>
            </a:r>
            <a:r>
              <a:rPr lang="en-US" dirty="0"/>
              <a:t>and George Clinton, New York’s first governor.</a:t>
            </a:r>
          </a:p>
          <a:p>
            <a:endParaRPr lang="en-US" dirty="0"/>
          </a:p>
        </p:txBody>
      </p:sp>
    </p:spTree>
    <p:extLst>
      <p:ext uri="{BB962C8B-B14F-4D97-AF65-F5344CB8AC3E}">
        <p14:creationId xmlns:p14="http://schemas.microsoft.com/office/powerpoint/2010/main" val="2937405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Federalists:</a:t>
            </a:r>
            <a:endParaRPr lang="en-US" dirty="0"/>
          </a:p>
        </p:txBody>
      </p:sp>
      <p:sp>
        <p:nvSpPr>
          <p:cNvPr id="3" name="Content Placeholder 2"/>
          <p:cNvSpPr>
            <a:spLocks noGrp="1"/>
          </p:cNvSpPr>
          <p:nvPr>
            <p:ph idx="1"/>
          </p:nvPr>
        </p:nvSpPr>
        <p:spPr>
          <a:xfrm>
            <a:off x="838200" y="1825625"/>
            <a:ext cx="10941424" cy="4351338"/>
          </a:xfrm>
        </p:spPr>
        <p:txBody>
          <a:bodyPr/>
          <a:lstStyle/>
          <a:p>
            <a:pPr lvl="0">
              <a:buFont typeface="Century Gothic" panose="020B0502020202020204" pitchFamily="34" charset="0"/>
              <a:buChar char="-"/>
            </a:pPr>
            <a:r>
              <a:rPr lang="en-US" dirty="0"/>
              <a:t>Supported the new Constitution.</a:t>
            </a:r>
          </a:p>
          <a:p>
            <a:pPr lvl="0">
              <a:buFont typeface="Century Gothic" panose="020B0502020202020204" pitchFamily="34" charset="0"/>
              <a:buChar char="-"/>
            </a:pPr>
            <a:r>
              <a:rPr lang="en-US" dirty="0"/>
              <a:t>Argued that a much stronger central (federal) government was needed to preserve (keep) the United States.</a:t>
            </a:r>
          </a:p>
          <a:p>
            <a:pPr lvl="0">
              <a:buFont typeface="Century Gothic" panose="020B0502020202020204" pitchFamily="34" charset="0"/>
              <a:buChar char="-"/>
            </a:pPr>
            <a:r>
              <a:rPr lang="en-US" dirty="0"/>
              <a:t>Believed the U.S. would not survive under the Articles of Confederation.</a:t>
            </a:r>
          </a:p>
          <a:p>
            <a:pPr lvl="0">
              <a:buFont typeface="Century Gothic" panose="020B0502020202020204" pitchFamily="34" charset="0"/>
              <a:buChar char="-"/>
            </a:pPr>
            <a:r>
              <a:rPr lang="en-US" dirty="0"/>
              <a:t>Federalist Papers = a series of essays written in favor of the Constitution that were printed around the country.  </a:t>
            </a:r>
          </a:p>
          <a:p>
            <a:pPr lvl="0">
              <a:buFont typeface="Century Gothic" panose="020B0502020202020204" pitchFamily="34" charset="0"/>
              <a:buChar char="-"/>
            </a:pPr>
            <a:r>
              <a:rPr lang="en-US" dirty="0"/>
              <a:t>Federalists papers were written by James Madison, Alexander Hamilton, and John Jay**</a:t>
            </a:r>
          </a:p>
          <a:p>
            <a:endParaRPr lang="en-US" dirty="0"/>
          </a:p>
        </p:txBody>
      </p:sp>
    </p:spTree>
    <p:extLst>
      <p:ext uri="{BB962C8B-B14F-4D97-AF65-F5344CB8AC3E}">
        <p14:creationId xmlns:p14="http://schemas.microsoft.com/office/powerpoint/2010/main" val="3647171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cdn.freedomoutpost.com/wp-content/uploads/2013/11/federalistsvantifederali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 y="1027906"/>
            <a:ext cx="12153912" cy="469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149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rworshamsushistory.wikispaces.com/file/view/Federalists_&amp;_Antifederalists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12" y="0"/>
            <a:ext cx="9139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299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regentsprep.org/regents/ushisgov/themes/government/feds_antifed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18" y="80682"/>
            <a:ext cx="7185588"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15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dirty="0"/>
              <a:t>The Constitution Was </a:t>
            </a:r>
            <a:r>
              <a:rPr lang="en-US" dirty="0" smtClean="0"/>
              <a:t>Ratified (1789):</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11 of 13 states’ delegates ratified the Constitution.</a:t>
            </a:r>
          </a:p>
          <a:p>
            <a:pPr lvl="0">
              <a:buFont typeface="Century Gothic" panose="020B0502020202020204" pitchFamily="34" charset="0"/>
              <a:buChar char="-"/>
            </a:pPr>
            <a:r>
              <a:rPr lang="en-US" dirty="0"/>
              <a:t>The delegates had to get approval from their states’ legislature</a:t>
            </a:r>
            <a:r>
              <a:rPr lang="en-US" dirty="0" smtClean="0"/>
              <a:t>.</a:t>
            </a:r>
          </a:p>
          <a:p>
            <a:pPr lvl="0">
              <a:buFont typeface="Century Gothic" panose="020B0502020202020204" pitchFamily="34" charset="0"/>
              <a:buChar char="-"/>
            </a:pPr>
            <a:r>
              <a:rPr lang="en-US" dirty="0" smtClean="0"/>
              <a:t>The Preamble (Introduction) clearly states where the power to govern came from; “We The People…”</a:t>
            </a:r>
            <a:endParaRPr lang="en-US" dirty="0"/>
          </a:p>
          <a:p>
            <a:pPr marL="0" indent="0">
              <a:buNone/>
            </a:pPr>
            <a:r>
              <a:rPr lang="en-US" u="sng" dirty="0"/>
              <a:t>Results</a:t>
            </a:r>
            <a:r>
              <a:rPr lang="en-US" dirty="0"/>
              <a:t>:</a:t>
            </a:r>
          </a:p>
          <a:p>
            <a:pPr>
              <a:buFont typeface="Wingdings" panose="05000000000000000000" pitchFamily="2" charset="2"/>
              <a:buChar char="Ø"/>
            </a:pPr>
            <a:r>
              <a:rPr lang="en-US" dirty="0"/>
              <a:t>It took almost 2 ½ years for all 13 states to ratify the Constitution. </a:t>
            </a:r>
          </a:p>
          <a:p>
            <a:pPr>
              <a:buFont typeface="Wingdings" panose="05000000000000000000" pitchFamily="2" charset="2"/>
              <a:buChar char="Ø"/>
            </a:pPr>
            <a:r>
              <a:rPr lang="en-US" dirty="0"/>
              <a:t>Many delegates believed that a bill of rights needed to be added to the Constitution to protect individual rights, liberties, and freedoms. </a:t>
            </a:r>
          </a:p>
          <a:p>
            <a:endParaRPr lang="en-US" dirty="0"/>
          </a:p>
        </p:txBody>
      </p:sp>
    </p:spTree>
    <p:extLst>
      <p:ext uri="{BB962C8B-B14F-4D97-AF65-F5344CB8AC3E}">
        <p14:creationId xmlns:p14="http://schemas.microsoft.com/office/powerpoint/2010/main" val="6465973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teachingamericanhistory.org/files/2013/01/federalpillars-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2935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04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teachingamericanhistory.org/wp-content/themes/tah-main/images/imported/ratification/federalpillars-ny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329"/>
            <a:ext cx="12246350" cy="570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625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teachingamericanhistory.org/wp-content/themes/tah-main/images/imported/ratification/federalpillars-newy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34" y="-6172"/>
            <a:ext cx="9961581" cy="686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884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645459"/>
            <a:ext cx="11112650" cy="5531504"/>
          </a:xfrm>
        </p:spPr>
        <p:txBody>
          <a:bodyPr/>
          <a:lstStyle/>
          <a:p>
            <a:pPr marL="0" indent="0">
              <a:buNone/>
            </a:pPr>
            <a:r>
              <a:rPr lang="en-US" u="sng" dirty="0"/>
              <a:t>Results</a:t>
            </a:r>
            <a:r>
              <a:rPr lang="en-US" dirty="0"/>
              <a:t>: </a:t>
            </a:r>
          </a:p>
          <a:p>
            <a:pPr lvl="0">
              <a:buFont typeface="Wingdings" panose="05000000000000000000" pitchFamily="2" charset="2"/>
              <a:buChar char="Ø"/>
            </a:pPr>
            <a:r>
              <a:rPr lang="en-US" dirty="0"/>
              <a:t>Delegates decided to scrap The Articles of Confederation and develop a new form of government.</a:t>
            </a:r>
          </a:p>
          <a:p>
            <a:pPr lvl="0">
              <a:buFont typeface="Wingdings" panose="05000000000000000000" pitchFamily="2" charset="2"/>
              <a:buChar char="Ø"/>
            </a:pPr>
            <a:r>
              <a:rPr lang="en-US" dirty="0"/>
              <a:t>It was a very long process which required a lot of compromise between states.</a:t>
            </a:r>
          </a:p>
          <a:p>
            <a:pPr marL="0" indent="0">
              <a:buNone/>
            </a:pPr>
            <a:r>
              <a:rPr lang="en-US" dirty="0"/>
              <a:t>*George Washington was nominated to be president of the Convention.</a:t>
            </a:r>
          </a:p>
          <a:p>
            <a:pPr marL="0" indent="0">
              <a:buNone/>
            </a:pPr>
            <a:r>
              <a:rPr lang="en-US" dirty="0"/>
              <a:t>**James Madison took very careful notes of the debates and discussions during the Convention. </a:t>
            </a:r>
          </a:p>
          <a:p>
            <a:endParaRPr lang="en-US" dirty="0"/>
          </a:p>
        </p:txBody>
      </p:sp>
    </p:spTree>
    <p:extLst>
      <p:ext uri="{BB962C8B-B14F-4D97-AF65-F5344CB8AC3E}">
        <p14:creationId xmlns:p14="http://schemas.microsoft.com/office/powerpoint/2010/main" val="37067099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20" name="Picture 8" descr="http://www.archives.gov/exhibits/charters/images/charters_exhibit_zoom_images/constitution_1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archives.gov/exhibits/charters/images/charters_exhibit_zoom_images/constitution_2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9" y="2074"/>
            <a:ext cx="5667982" cy="6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28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down)">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archives.gov/exhibits/charters/images/charters_exhibit_zoom_images/constitution_3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archives.gov/exhibits/charters/images/charters_exhibit_zoom_images/constitution_4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8" y="0"/>
            <a:ext cx="5683801" cy="68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587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File:Scene at the Signing of the Constitution of the United 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01" y="0"/>
            <a:ext cx="104502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0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5459"/>
            <a:ext cx="10833847" cy="1045229"/>
          </a:xfrm>
        </p:spPr>
        <p:txBody>
          <a:bodyPr>
            <a:normAutofit fontScale="90000"/>
          </a:bodyPr>
          <a:lstStyle/>
          <a:p>
            <a:pPr lvl="0"/>
            <a:r>
              <a:rPr lang="en-US" dirty="0" smtClean="0"/>
              <a:t>II. Major </a:t>
            </a:r>
            <a:r>
              <a:rPr lang="en-US" dirty="0"/>
              <a:t>Arguments During The Constitutional Convention: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4" y="1825625"/>
            <a:ext cx="764959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5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9758" cy="1325563"/>
          </a:xfrm>
        </p:spPr>
        <p:txBody>
          <a:bodyPr>
            <a:normAutofit fontScale="90000"/>
          </a:bodyPr>
          <a:lstStyle/>
          <a:p>
            <a:pPr lvl="0"/>
            <a:r>
              <a:rPr lang="en-US" dirty="0" smtClean="0"/>
              <a:t>1. Representation </a:t>
            </a:r>
            <a:r>
              <a:rPr lang="en-US" dirty="0"/>
              <a:t>of Large &amp; Small States</a:t>
            </a:r>
            <a:r>
              <a:rPr lang="en-US" dirty="0" smtClean="0"/>
              <a:t>:</a:t>
            </a:r>
            <a:endParaRPr lang="en-US" dirty="0"/>
          </a:p>
        </p:txBody>
      </p:sp>
      <p:sp>
        <p:nvSpPr>
          <p:cNvPr id="3" name="Content Placeholder 2"/>
          <p:cNvSpPr>
            <a:spLocks noGrp="1"/>
          </p:cNvSpPr>
          <p:nvPr>
            <p:ph idx="1"/>
          </p:nvPr>
        </p:nvSpPr>
        <p:spPr>
          <a:xfrm>
            <a:off x="505609" y="1825624"/>
            <a:ext cx="11392349" cy="4650479"/>
          </a:xfrm>
        </p:spPr>
        <p:txBody>
          <a:bodyPr/>
          <a:lstStyle/>
          <a:p>
            <a:pPr lvl="0">
              <a:buFont typeface="Century Gothic" panose="020B0502020202020204" pitchFamily="34" charset="0"/>
              <a:buChar char="-"/>
            </a:pPr>
            <a:r>
              <a:rPr lang="en-US" dirty="0"/>
              <a:t>Large &amp; small states argued over how their state would be represented.</a:t>
            </a:r>
          </a:p>
          <a:p>
            <a:pPr lvl="0">
              <a:buFont typeface="Century Gothic" panose="020B0502020202020204" pitchFamily="34" charset="0"/>
              <a:buChar char="-"/>
            </a:pPr>
            <a:r>
              <a:rPr lang="en-US" dirty="0"/>
              <a:t>Large (population) states felt they should have more say (power).</a:t>
            </a:r>
          </a:p>
          <a:p>
            <a:pPr lvl="0">
              <a:buFont typeface="Century Gothic" panose="020B0502020202020204" pitchFamily="34" charset="0"/>
              <a:buChar char="-"/>
            </a:pPr>
            <a:r>
              <a:rPr lang="en-US" dirty="0"/>
              <a:t>Small (population) states felt they should have equal say (power).</a:t>
            </a:r>
          </a:p>
          <a:p>
            <a:pPr marL="0" indent="0">
              <a:buNone/>
            </a:pPr>
            <a:r>
              <a:rPr lang="en-US" u="sng" dirty="0"/>
              <a:t>Results</a:t>
            </a:r>
            <a:r>
              <a:rPr lang="en-US" dirty="0"/>
              <a:t>:</a:t>
            </a:r>
          </a:p>
          <a:p>
            <a:pPr lvl="0">
              <a:buFont typeface="Wingdings" panose="05000000000000000000" pitchFamily="2" charset="2"/>
              <a:buChar char="Ø"/>
            </a:pPr>
            <a:r>
              <a:rPr lang="en-US" dirty="0"/>
              <a:t>Two plans were proposed.</a:t>
            </a:r>
          </a:p>
          <a:p>
            <a:pPr lvl="0">
              <a:buFont typeface="Wingdings" panose="05000000000000000000" pitchFamily="2" charset="2"/>
              <a:buChar char="Ø"/>
            </a:pPr>
            <a:r>
              <a:rPr lang="en-US" dirty="0"/>
              <a:t>The debates over the issue of representation </a:t>
            </a:r>
            <a:r>
              <a:rPr lang="en-US" dirty="0" smtClean="0"/>
              <a:t>got </a:t>
            </a:r>
            <a:r>
              <a:rPr lang="en-US" dirty="0"/>
              <a:t>so heated, the Convention almost </a:t>
            </a:r>
            <a:r>
              <a:rPr lang="en-US" dirty="0" smtClean="0"/>
              <a:t>ended.</a:t>
            </a:r>
            <a:endParaRPr lang="en-US" dirty="0"/>
          </a:p>
          <a:p>
            <a:endParaRPr lang="en-US" dirty="0"/>
          </a:p>
        </p:txBody>
      </p:sp>
    </p:spTree>
    <p:extLst>
      <p:ext uri="{BB962C8B-B14F-4D97-AF65-F5344CB8AC3E}">
        <p14:creationId xmlns:p14="http://schemas.microsoft.com/office/powerpoint/2010/main" val="24026973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 Virginia </a:t>
            </a:r>
            <a:r>
              <a:rPr lang="en-US" dirty="0"/>
              <a:t>Plan: </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large states.</a:t>
            </a:r>
          </a:p>
          <a:p>
            <a:pPr lvl="0">
              <a:buFont typeface="Century Gothic" panose="020B0502020202020204" pitchFamily="34" charset="0"/>
              <a:buChar char="-"/>
            </a:pPr>
            <a:r>
              <a:rPr lang="en-US" dirty="0"/>
              <a:t>Each state would be given a number of votes / delegates based on their states’ population.</a:t>
            </a:r>
          </a:p>
          <a:p>
            <a:pPr lvl="0">
              <a:buFont typeface="Century Gothic" panose="020B0502020202020204" pitchFamily="34" charset="0"/>
              <a:buChar char="-"/>
            </a:pPr>
            <a:r>
              <a:rPr lang="en-US" dirty="0"/>
              <a:t>Proposed by James Madison of Virginia.</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8538308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6"/>
          <p:cNvGraphicFramePr>
            <a:graphicFrameLocks noChangeAspect="1"/>
          </p:cNvGraphicFramePr>
          <p:nvPr>
            <p:extLst>
              <p:ext uri="{D42A27DB-BD31-4B8C-83A1-F6EECF244321}">
                <p14:modId xmlns:p14="http://schemas.microsoft.com/office/powerpoint/2010/main" val="2015795174"/>
              </p:ext>
            </p:extLst>
          </p:nvPr>
        </p:nvGraphicFramePr>
        <p:xfrm>
          <a:off x="509140" y="0"/>
          <a:ext cx="11173719" cy="6876882"/>
        </p:xfrm>
        <a:graphic>
          <a:graphicData uri="http://schemas.openxmlformats.org/presentationml/2006/ole">
            <mc:AlternateContent xmlns:mc="http://schemas.openxmlformats.org/markup-compatibility/2006">
              <mc:Choice xmlns:v="urn:schemas-microsoft-com:vml" Requires="v">
                <p:oleObj spid="_x0000_s4135" name="Photo Editor Photo" r:id="rId3" imgW="6163535" imgH="3580952" progId="MSPhotoEd.3">
                  <p:embed/>
                </p:oleObj>
              </mc:Choice>
              <mc:Fallback>
                <p:oleObj name="Photo Editor Photo" r:id="rId3" imgW="6163535" imgH="35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40" y="0"/>
                        <a:ext cx="11173719" cy="68768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35558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New Jersey Plan:</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small states.</a:t>
            </a:r>
          </a:p>
          <a:p>
            <a:pPr lvl="0">
              <a:buFont typeface="Century Gothic" panose="020B0502020202020204" pitchFamily="34" charset="0"/>
              <a:buChar char="-"/>
            </a:pPr>
            <a:r>
              <a:rPr lang="en-US" dirty="0"/>
              <a:t>Each state would be given the same number of votes / delegates regardless of their states’ population.</a:t>
            </a:r>
          </a:p>
          <a:p>
            <a:pPr lvl="0">
              <a:buFont typeface="Century Gothic" panose="020B0502020202020204" pitchFamily="34" charset="0"/>
              <a:buChar char="-"/>
            </a:pPr>
            <a:r>
              <a:rPr lang="en-US" dirty="0"/>
              <a:t>Proposed by William Paterson of New Jersey.</a:t>
            </a:r>
          </a:p>
          <a:p>
            <a:endParaRPr lang="en-US" dirty="0"/>
          </a:p>
        </p:txBody>
      </p:sp>
    </p:spTree>
    <p:extLst>
      <p:ext uri="{BB962C8B-B14F-4D97-AF65-F5344CB8AC3E}">
        <p14:creationId xmlns:p14="http://schemas.microsoft.com/office/powerpoint/2010/main" val="142738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7"/>
          <p:cNvGraphicFramePr>
            <a:graphicFrameLocks noChangeAspect="1"/>
          </p:cNvGraphicFramePr>
          <p:nvPr>
            <p:extLst>
              <p:ext uri="{D42A27DB-BD31-4B8C-83A1-F6EECF244321}">
                <p14:modId xmlns:p14="http://schemas.microsoft.com/office/powerpoint/2010/main" val="17806159"/>
              </p:ext>
            </p:extLst>
          </p:nvPr>
        </p:nvGraphicFramePr>
        <p:xfrm>
          <a:off x="1765151" y="0"/>
          <a:ext cx="9144000" cy="6858000"/>
        </p:xfrm>
        <a:graphic>
          <a:graphicData uri="http://schemas.openxmlformats.org/presentationml/2006/ole">
            <mc:AlternateContent xmlns:mc="http://schemas.openxmlformats.org/markup-compatibility/2006">
              <mc:Choice xmlns:v="urn:schemas-microsoft-com:vml" Requires="v">
                <p:oleObj spid="_x0000_s5156" name="Photo Editor Photo" r:id="rId3" imgW="6276190" imgH="4486901" progId="MSPhotoEd.3">
                  <p:embed/>
                </p:oleObj>
              </mc:Choice>
              <mc:Fallback>
                <p:oleObj name="Photo Editor Photo" r:id="rId3" imgW="6276190" imgH="448690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15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33958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876</TotalTime>
  <Words>973</Words>
  <Application>Microsoft Office PowerPoint</Application>
  <PresentationFormat>Widescreen</PresentationFormat>
  <Paragraphs>86</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Century Gothic</vt:lpstr>
      <vt:lpstr>Corbel</vt:lpstr>
      <vt:lpstr>Wingdings</vt:lpstr>
      <vt:lpstr>Depth</vt:lpstr>
      <vt:lpstr>Photo Editor Photo</vt:lpstr>
      <vt:lpstr>I. Constitutional Convention (1787):</vt:lpstr>
      <vt:lpstr>PowerPoint Presentation</vt:lpstr>
      <vt:lpstr>PowerPoint Presentation</vt:lpstr>
      <vt:lpstr>II. Major Arguments During The Constitutional Convention: </vt:lpstr>
      <vt:lpstr>1. Representation of Large &amp; Small States:</vt:lpstr>
      <vt:lpstr>a. Virginia Plan: </vt:lpstr>
      <vt:lpstr>PowerPoint Presentation</vt:lpstr>
      <vt:lpstr>b. New Jersey Plan:</vt:lpstr>
      <vt:lpstr>PowerPoint Presentation</vt:lpstr>
      <vt:lpstr>A. Solution = The Great Compromise:</vt:lpstr>
      <vt:lpstr>Results:</vt:lpstr>
      <vt:lpstr>PowerPoint Presentation</vt:lpstr>
      <vt:lpstr>PowerPoint Presentation</vt:lpstr>
      <vt:lpstr>2. Slavery:</vt:lpstr>
      <vt:lpstr>PowerPoint Presentation</vt:lpstr>
      <vt:lpstr>PowerPoint Presentation</vt:lpstr>
      <vt:lpstr>PowerPoint Presentation</vt:lpstr>
      <vt:lpstr>3. Representation of the Slave Population:</vt:lpstr>
      <vt:lpstr>PowerPoint Presentation</vt:lpstr>
      <vt:lpstr>4. Ratification of the Constitution:</vt:lpstr>
      <vt:lpstr>A. Anti-Federalists:</vt:lpstr>
      <vt:lpstr>B. Federalists:</vt:lpstr>
      <vt:lpstr>PowerPoint Presentation</vt:lpstr>
      <vt:lpstr>PowerPoint Presentation</vt:lpstr>
      <vt:lpstr>PowerPoint Presentation</vt:lpstr>
      <vt:lpstr>III. The Constitution Was Ratified (1789):</vt:lpstr>
      <vt:lpstr>PowerPoint Presentation</vt:lpstr>
      <vt:lpstr>PowerPoint Presentation</vt:lpstr>
      <vt:lpstr>PowerPoint Presentation</vt:lpstr>
      <vt:lpstr>PowerPoint Presentation</vt:lpstr>
      <vt:lpstr>PowerPoint Presentation</vt:lpstr>
      <vt:lpstr>PowerPoint Presentation</vt:lpstr>
    </vt:vector>
  </TitlesOfParts>
  <Company>BCSD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Stepanek</dc:creator>
  <cp:lastModifiedBy>Amanda Jirka</cp:lastModifiedBy>
  <cp:revision>44</cp:revision>
  <cp:lastPrinted>2017-08-11T13:07:41Z</cp:lastPrinted>
  <dcterms:created xsi:type="dcterms:W3CDTF">2013-12-17T17:33:13Z</dcterms:created>
  <dcterms:modified xsi:type="dcterms:W3CDTF">2017-08-14T12:45:55Z</dcterms:modified>
</cp:coreProperties>
</file>